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768" r:id="rId4"/>
  </p:sldMasterIdLst>
  <p:notesMasterIdLst>
    <p:notesMasterId r:id="rId13"/>
  </p:notesMasterIdLst>
  <p:handoutMasterIdLst>
    <p:handoutMasterId r:id="rId14"/>
  </p:handoutMasterIdLst>
  <p:sldIdLst>
    <p:sldId id="3825" r:id="rId5"/>
    <p:sldId id="3826" r:id="rId6"/>
    <p:sldId id="3827" r:id="rId7"/>
    <p:sldId id="3791" r:id="rId8"/>
    <p:sldId id="3792" r:id="rId9"/>
    <p:sldId id="3831" r:id="rId10"/>
    <p:sldId id="3833" r:id="rId11"/>
    <p:sldId id="3834" r:id="rId12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50" autoAdjust="0"/>
    <p:restoredTop sz="94659"/>
  </p:normalViewPr>
  <p:slideViewPr>
    <p:cSldViewPr snapToGrid="0">
      <p:cViewPr>
        <p:scale>
          <a:sx n="86" d="100"/>
          <a:sy n="86" d="100"/>
        </p:scale>
        <p:origin x="1424" y="720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5B3066-540F-4606-ADEC-65EB1C3E9627}" type="doc">
      <dgm:prSet loTypeId="urn:microsoft.com/office/officeart/2016/7/layout/BasicLinearProcessNumbered#1" loCatId="process" qsTypeId="urn:microsoft.com/office/officeart/2005/8/quickstyle/simple1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198ACE8E-34F4-43E6-BB2E-1809B1CC58DC}">
      <dgm:prSet/>
      <dgm:spPr>
        <a:solidFill>
          <a:schemeClr val="accent1">
            <a:lumMod val="20000"/>
            <a:lumOff val="80000"/>
            <a:alpha val="90000"/>
          </a:schemeClr>
        </a:solidFill>
        <a:ln>
          <a:noFill/>
        </a:ln>
      </dgm:spPr>
      <dgm:t>
        <a:bodyPr rtlCol="0"/>
        <a:lstStyle/>
        <a:p>
          <a:pPr rtl="0"/>
          <a:r>
            <a:rPr lang="en-GB" b="0" i="0" u="none" noProof="0" dirty="0"/>
            <a:t>Drop features with lots of missing values (if row doesn’t even target value, we drop row)</a:t>
          </a:r>
          <a:endParaRPr lang="en-GB" noProof="0" dirty="0"/>
        </a:p>
      </dgm:t>
    </dgm:pt>
    <dgm:pt modelId="{49F555B2-B165-4CB6-8578-DF4BCD791ABF}" type="parTrans" cxnId="{8327A44B-5326-4A8B-9B23-A3D3C09A16F3}">
      <dgm:prSet/>
      <dgm:spPr/>
      <dgm:t>
        <a:bodyPr rtlCol="0"/>
        <a:lstStyle/>
        <a:p>
          <a:pPr rtl="0"/>
          <a:endParaRPr lang="en-GB" noProof="0" dirty="0"/>
        </a:p>
      </dgm:t>
    </dgm:pt>
    <dgm:pt modelId="{C54063C4-24CD-4834-9424-53756AE38C6B}" type="sibTrans" cxnId="{8327A44B-5326-4A8B-9B23-A3D3C09A16F3}">
      <dgm:prSet phldrT="1" phldr="0"/>
      <dgm:spPr>
        <a:solidFill>
          <a:schemeClr val="accent1"/>
        </a:solidFill>
        <a:ln>
          <a:noFill/>
        </a:ln>
      </dgm:spPr>
      <dgm:t>
        <a:bodyPr rtlCol="0"/>
        <a:lstStyle/>
        <a:p>
          <a:pPr rtl="0"/>
          <a:r>
            <a:rPr lang="en-GB" noProof="0"/>
            <a:t>1</a:t>
          </a:r>
          <a:endParaRPr lang="en-GB" noProof="0" dirty="0"/>
        </a:p>
      </dgm:t>
    </dgm:pt>
    <dgm:pt modelId="{0F6BA1FB-59E5-4F16-A7B4-1533BB1F09E4}">
      <dgm:prSet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 rtlCol="0"/>
        <a:lstStyle/>
        <a:p>
          <a:pPr rtl="0"/>
          <a:r>
            <a:rPr lang="en-GB" noProof="0" dirty="0"/>
            <a:t>Drop use features that contain info that we already have in other form. Drop features that are unlikely to contains useful information but would increase complexity a lot.</a:t>
          </a:r>
        </a:p>
      </dgm:t>
    </dgm:pt>
    <dgm:pt modelId="{6A557BB1-C0DD-44CB-8745-CE5481476209}" type="parTrans" cxnId="{F0FA65E5-FB81-4E7A-9467-65363565F4A0}">
      <dgm:prSet/>
      <dgm:spPr/>
      <dgm:t>
        <a:bodyPr rtlCol="0"/>
        <a:lstStyle/>
        <a:p>
          <a:pPr rtl="0"/>
          <a:endParaRPr lang="en-GB" noProof="0" dirty="0"/>
        </a:p>
      </dgm:t>
    </dgm:pt>
    <dgm:pt modelId="{7DBF5CB5-29DD-4671-A0F3-981D48571500}" type="sibTrans" cxnId="{F0FA65E5-FB81-4E7A-9467-65363565F4A0}">
      <dgm:prSet phldrT="2" phldr="0"/>
      <dgm:spPr>
        <a:solidFill>
          <a:schemeClr val="accent2"/>
        </a:solidFill>
        <a:ln>
          <a:noFill/>
        </a:ln>
      </dgm:spPr>
      <dgm:t>
        <a:bodyPr rtlCol="0"/>
        <a:lstStyle/>
        <a:p>
          <a:pPr rtl="0"/>
          <a:r>
            <a:rPr lang="en-GB" noProof="0"/>
            <a:t>2</a:t>
          </a:r>
          <a:endParaRPr lang="en-GB" noProof="0" dirty="0"/>
        </a:p>
      </dgm:t>
    </dgm:pt>
    <dgm:pt modelId="{1D096F01-AEA8-401D-8348-98E9A81F3CE0}">
      <dgm:prSet/>
      <dgm:spPr>
        <a:solidFill>
          <a:schemeClr val="accent4">
            <a:lumMod val="20000"/>
            <a:lumOff val="80000"/>
            <a:alpha val="90000"/>
          </a:schemeClr>
        </a:solidFill>
        <a:ln>
          <a:noFill/>
        </a:ln>
      </dgm:spPr>
      <dgm:t>
        <a:bodyPr rtlCol="0"/>
        <a:lstStyle/>
        <a:p>
          <a:pPr rtl="0"/>
          <a:r>
            <a:rPr lang="en-GB" noProof="0" dirty="0"/>
            <a:t>Explore other features using correlation analysis, get useful insights and fill missing data.</a:t>
          </a:r>
        </a:p>
      </dgm:t>
    </dgm:pt>
    <dgm:pt modelId="{AB9DA1CE-0370-48BB-8362-3A4CBF7FFB29}" type="parTrans" cxnId="{FD2381C0-DA6F-4859-90D6-313730044E7C}">
      <dgm:prSet/>
      <dgm:spPr/>
      <dgm:t>
        <a:bodyPr rtlCol="0"/>
        <a:lstStyle/>
        <a:p>
          <a:pPr rtl="0"/>
          <a:endParaRPr lang="en-GB" noProof="0" dirty="0"/>
        </a:p>
      </dgm:t>
    </dgm:pt>
    <dgm:pt modelId="{6088456C-4B73-4948-985C-DD954DEF44EF}" type="sibTrans" cxnId="{FD2381C0-DA6F-4859-90D6-313730044E7C}">
      <dgm:prSet phldrT="3" phldr="0"/>
      <dgm:spPr>
        <a:solidFill>
          <a:schemeClr val="accent4"/>
        </a:solidFill>
        <a:ln>
          <a:noFill/>
        </a:ln>
      </dgm:spPr>
      <dgm:t>
        <a:bodyPr rtlCol="0"/>
        <a:lstStyle/>
        <a:p>
          <a:pPr rtl="0"/>
          <a:r>
            <a:rPr lang="en-GB" noProof="0"/>
            <a:t>3</a:t>
          </a:r>
          <a:endParaRPr lang="en-GB" noProof="0" dirty="0"/>
        </a:p>
      </dgm:t>
    </dgm:pt>
    <dgm:pt modelId="{DE16CBB4-D3F4-44AD-8379-3A5D78B889D5}">
      <dgm:prSet/>
      <dgm:spPr>
        <a:solidFill>
          <a:schemeClr val="accent5">
            <a:lumMod val="20000"/>
            <a:lumOff val="80000"/>
            <a:alpha val="90000"/>
          </a:schemeClr>
        </a:solidFill>
        <a:ln>
          <a:noFill/>
        </a:ln>
      </dgm:spPr>
      <dgm:t>
        <a:bodyPr rtlCol="0"/>
        <a:lstStyle/>
        <a:p>
          <a:pPr rtl="0"/>
          <a:r>
            <a:rPr lang="en-GB" b="0" i="0" u="none" noProof="0" dirty="0"/>
            <a:t>Build a language model to find if description reveals information about target. (If not really, then do not relay on it a lot)</a:t>
          </a:r>
          <a:endParaRPr lang="en-GB" noProof="0" dirty="0"/>
        </a:p>
      </dgm:t>
    </dgm:pt>
    <dgm:pt modelId="{917142D8-7514-46BB-B61D-8633F0189C31}" type="parTrans" cxnId="{058D75E7-8E09-41CE-ADFC-EEAD1556353B}">
      <dgm:prSet/>
      <dgm:spPr/>
      <dgm:t>
        <a:bodyPr rtlCol="0"/>
        <a:lstStyle/>
        <a:p>
          <a:pPr rtl="0"/>
          <a:endParaRPr lang="en-GB" noProof="0" dirty="0"/>
        </a:p>
      </dgm:t>
    </dgm:pt>
    <dgm:pt modelId="{C2728830-9A00-4764-A9F1-670DDF9E57B3}" type="sibTrans" cxnId="{058D75E7-8E09-41CE-ADFC-EEAD1556353B}">
      <dgm:prSet phldrT="4" phldr="0"/>
      <dgm:spPr>
        <a:solidFill>
          <a:schemeClr val="accent5"/>
        </a:solidFill>
        <a:ln>
          <a:noFill/>
        </a:ln>
      </dgm:spPr>
      <dgm:t>
        <a:bodyPr rtlCol="0"/>
        <a:lstStyle/>
        <a:p>
          <a:pPr rtl="0"/>
          <a:r>
            <a:rPr lang="en-GB" noProof="0"/>
            <a:t>4</a:t>
          </a:r>
          <a:endParaRPr lang="en-GB" noProof="0" dirty="0"/>
        </a:p>
      </dgm:t>
    </dgm:pt>
    <dgm:pt modelId="{F7B81412-5EAE-488C-9259-0FA0EB0F090B}">
      <dgm:prSet/>
      <dgm:spPr>
        <a:solidFill>
          <a:schemeClr val="accent6">
            <a:lumMod val="20000"/>
            <a:lumOff val="80000"/>
            <a:alpha val="90000"/>
          </a:schemeClr>
        </a:solidFill>
        <a:ln>
          <a:noFill/>
        </a:ln>
      </dgm:spPr>
      <dgm:t>
        <a:bodyPr rtlCol="0"/>
        <a:lstStyle/>
        <a:p>
          <a:pPr rtl="0"/>
          <a:r>
            <a:rPr lang="en-GB" b="0" i="0" u="none" noProof="0" dirty="0"/>
            <a:t>Build an explainable model to find what are the features that affect target the most. Make a conclusion.</a:t>
          </a:r>
          <a:endParaRPr lang="en-GB" noProof="0" dirty="0"/>
        </a:p>
      </dgm:t>
    </dgm:pt>
    <dgm:pt modelId="{C9E63F01-62A4-4331-A67D-7FE563CE9D07}" type="parTrans" cxnId="{AD7281BE-8A99-43C0-9016-4082EB985BF2}">
      <dgm:prSet/>
      <dgm:spPr/>
      <dgm:t>
        <a:bodyPr rtlCol="0"/>
        <a:lstStyle/>
        <a:p>
          <a:pPr rtl="0"/>
          <a:endParaRPr lang="en-GB" noProof="0" dirty="0"/>
        </a:p>
      </dgm:t>
    </dgm:pt>
    <dgm:pt modelId="{32E76676-0672-4988-9FB1-308093FF8D5C}" type="sibTrans" cxnId="{AD7281BE-8A99-43C0-9016-4082EB985BF2}">
      <dgm:prSet phldrT="5" phldr="0"/>
      <dgm:spPr>
        <a:solidFill>
          <a:schemeClr val="accent6"/>
        </a:solidFill>
        <a:ln>
          <a:noFill/>
        </a:ln>
      </dgm:spPr>
      <dgm:t>
        <a:bodyPr rtlCol="0"/>
        <a:lstStyle/>
        <a:p>
          <a:pPr rtl="0"/>
          <a:r>
            <a:rPr lang="en-GB" noProof="0"/>
            <a:t>5</a:t>
          </a:r>
          <a:endParaRPr lang="en-GB" noProof="0" dirty="0"/>
        </a:p>
      </dgm:t>
    </dgm:pt>
    <dgm:pt modelId="{869C0C7E-BD0C-4E5F-8D96-6B8EEC39B952}" type="pres">
      <dgm:prSet presAssocID="{0F5B3066-540F-4606-ADEC-65EB1C3E9627}" presName="Name0" presStyleCnt="0">
        <dgm:presLayoutVars>
          <dgm:animLvl val="lvl"/>
          <dgm:resizeHandles val="exact"/>
        </dgm:presLayoutVars>
      </dgm:prSet>
      <dgm:spPr/>
    </dgm:pt>
    <dgm:pt modelId="{A1C50682-E81A-4719-9746-6B052BFB6DD3}" type="pres">
      <dgm:prSet presAssocID="{198ACE8E-34F4-43E6-BB2E-1809B1CC58DC}" presName="compositeNode" presStyleCnt="0">
        <dgm:presLayoutVars>
          <dgm:bulletEnabled val="1"/>
        </dgm:presLayoutVars>
      </dgm:prSet>
      <dgm:spPr/>
    </dgm:pt>
    <dgm:pt modelId="{1896CBD6-4A99-4E4A-A270-A70AEFBAAF7E}" type="pres">
      <dgm:prSet presAssocID="{198ACE8E-34F4-43E6-BB2E-1809B1CC58DC}" presName="bgRect" presStyleLbl="bgAccFollowNode1" presStyleIdx="0" presStyleCnt="5"/>
      <dgm:spPr/>
    </dgm:pt>
    <dgm:pt modelId="{9C3A7F13-9585-42DF-AD32-B56F82B123C8}" type="pres">
      <dgm:prSet presAssocID="{C54063C4-24CD-4834-9424-53756AE38C6B}" presName="sibTransNodeCircle" presStyleLbl="alignNode1" presStyleIdx="0" presStyleCnt="10">
        <dgm:presLayoutVars>
          <dgm:chMax val="0"/>
          <dgm:bulletEnabled/>
        </dgm:presLayoutVars>
      </dgm:prSet>
      <dgm:spPr/>
    </dgm:pt>
    <dgm:pt modelId="{923B2301-552B-45D2-9EF0-53A10AA17FC6}" type="pres">
      <dgm:prSet presAssocID="{198ACE8E-34F4-43E6-BB2E-1809B1CC58DC}" presName="bottomLine" presStyleLbl="alignNode1" presStyleIdx="1" presStyleCnt="10">
        <dgm:presLayoutVars/>
      </dgm:prSet>
      <dgm:spPr>
        <a:ln>
          <a:solidFill>
            <a:schemeClr val="accent1"/>
          </a:solidFill>
        </a:ln>
      </dgm:spPr>
    </dgm:pt>
    <dgm:pt modelId="{1636F17A-F9E0-460B-890B-A46A6E583FD1}" type="pres">
      <dgm:prSet presAssocID="{198ACE8E-34F4-43E6-BB2E-1809B1CC58DC}" presName="nodeText" presStyleLbl="bgAccFollowNode1" presStyleIdx="0" presStyleCnt="5">
        <dgm:presLayoutVars>
          <dgm:bulletEnabled val="1"/>
        </dgm:presLayoutVars>
      </dgm:prSet>
      <dgm:spPr/>
    </dgm:pt>
    <dgm:pt modelId="{CE18CCA6-9206-4DD7-BE09-5291C62117AB}" type="pres">
      <dgm:prSet presAssocID="{C54063C4-24CD-4834-9424-53756AE38C6B}" presName="sibTrans" presStyleCnt="0"/>
      <dgm:spPr/>
    </dgm:pt>
    <dgm:pt modelId="{B75A207A-E561-4A33-8860-3580568F46B8}" type="pres">
      <dgm:prSet presAssocID="{0F6BA1FB-59E5-4F16-A7B4-1533BB1F09E4}" presName="compositeNode" presStyleCnt="0">
        <dgm:presLayoutVars>
          <dgm:bulletEnabled val="1"/>
        </dgm:presLayoutVars>
      </dgm:prSet>
      <dgm:spPr/>
    </dgm:pt>
    <dgm:pt modelId="{02F7283A-0FC3-4AF1-AA94-0270DC0B1C33}" type="pres">
      <dgm:prSet presAssocID="{0F6BA1FB-59E5-4F16-A7B4-1533BB1F09E4}" presName="bgRect" presStyleLbl="bgAccFollowNode1" presStyleIdx="1" presStyleCnt="5"/>
      <dgm:spPr/>
    </dgm:pt>
    <dgm:pt modelId="{C08FC467-91FE-48BD-B243-273925C2B75A}" type="pres">
      <dgm:prSet presAssocID="{7DBF5CB5-29DD-4671-A0F3-981D48571500}" presName="sibTransNodeCircle" presStyleLbl="alignNode1" presStyleIdx="2" presStyleCnt="10">
        <dgm:presLayoutVars>
          <dgm:chMax val="0"/>
          <dgm:bulletEnabled/>
        </dgm:presLayoutVars>
      </dgm:prSet>
      <dgm:spPr/>
    </dgm:pt>
    <dgm:pt modelId="{DE393E47-CBB6-4D77-A342-C9AFD9FC8CB6}" type="pres">
      <dgm:prSet presAssocID="{0F6BA1FB-59E5-4F16-A7B4-1533BB1F09E4}" presName="bottomLine" presStyleLbl="alignNode1" presStyleIdx="3" presStyleCnt="10">
        <dgm:presLayoutVars/>
      </dgm:prSet>
      <dgm:spPr>
        <a:ln>
          <a:solidFill>
            <a:schemeClr val="accent2"/>
          </a:solidFill>
        </a:ln>
      </dgm:spPr>
    </dgm:pt>
    <dgm:pt modelId="{6209B655-7BD8-4C2E-802B-7A837190A817}" type="pres">
      <dgm:prSet presAssocID="{0F6BA1FB-59E5-4F16-A7B4-1533BB1F09E4}" presName="nodeText" presStyleLbl="bgAccFollowNode1" presStyleIdx="1" presStyleCnt="5">
        <dgm:presLayoutVars>
          <dgm:bulletEnabled val="1"/>
        </dgm:presLayoutVars>
      </dgm:prSet>
      <dgm:spPr/>
    </dgm:pt>
    <dgm:pt modelId="{44DA27FB-BF39-4511-84EF-E3EA3F12D2B6}" type="pres">
      <dgm:prSet presAssocID="{7DBF5CB5-29DD-4671-A0F3-981D48571500}" presName="sibTrans" presStyleCnt="0"/>
      <dgm:spPr/>
    </dgm:pt>
    <dgm:pt modelId="{9ED209A7-CD15-4C32-9372-A0384698B942}" type="pres">
      <dgm:prSet presAssocID="{1D096F01-AEA8-401D-8348-98E9A81F3CE0}" presName="compositeNode" presStyleCnt="0">
        <dgm:presLayoutVars>
          <dgm:bulletEnabled val="1"/>
        </dgm:presLayoutVars>
      </dgm:prSet>
      <dgm:spPr/>
    </dgm:pt>
    <dgm:pt modelId="{B5DA272C-701A-4327-802B-15E4D04DF389}" type="pres">
      <dgm:prSet presAssocID="{1D096F01-AEA8-401D-8348-98E9A81F3CE0}" presName="bgRect" presStyleLbl="bgAccFollowNode1" presStyleIdx="2" presStyleCnt="5"/>
      <dgm:spPr/>
    </dgm:pt>
    <dgm:pt modelId="{4104A2F1-FB99-4C42-8067-46B8EEEC9610}" type="pres">
      <dgm:prSet presAssocID="{6088456C-4B73-4948-985C-DD954DEF44EF}" presName="sibTransNodeCircle" presStyleLbl="alignNode1" presStyleIdx="4" presStyleCnt="10">
        <dgm:presLayoutVars>
          <dgm:chMax val="0"/>
          <dgm:bulletEnabled/>
        </dgm:presLayoutVars>
      </dgm:prSet>
      <dgm:spPr/>
    </dgm:pt>
    <dgm:pt modelId="{2EB92C72-3528-4913-AFF6-FF0B4F338399}" type="pres">
      <dgm:prSet presAssocID="{1D096F01-AEA8-401D-8348-98E9A81F3CE0}" presName="bottomLine" presStyleLbl="alignNode1" presStyleIdx="5" presStyleCnt="10">
        <dgm:presLayoutVars/>
      </dgm:prSet>
      <dgm:spPr>
        <a:solidFill>
          <a:schemeClr val="accent4"/>
        </a:solidFill>
        <a:ln>
          <a:solidFill>
            <a:schemeClr val="accent4"/>
          </a:solidFill>
        </a:ln>
      </dgm:spPr>
    </dgm:pt>
    <dgm:pt modelId="{74E21D92-0946-4075-ABB7-F58F125D081F}" type="pres">
      <dgm:prSet presAssocID="{1D096F01-AEA8-401D-8348-98E9A81F3CE0}" presName="nodeText" presStyleLbl="bgAccFollowNode1" presStyleIdx="2" presStyleCnt="5">
        <dgm:presLayoutVars>
          <dgm:bulletEnabled val="1"/>
        </dgm:presLayoutVars>
      </dgm:prSet>
      <dgm:spPr/>
    </dgm:pt>
    <dgm:pt modelId="{E7F9CACB-FE98-4F37-853A-1B05B4BF4385}" type="pres">
      <dgm:prSet presAssocID="{6088456C-4B73-4948-985C-DD954DEF44EF}" presName="sibTrans" presStyleCnt="0"/>
      <dgm:spPr/>
    </dgm:pt>
    <dgm:pt modelId="{313C51D3-DB7E-4530-8AFA-F0AE0E26CE2D}" type="pres">
      <dgm:prSet presAssocID="{DE16CBB4-D3F4-44AD-8379-3A5D78B889D5}" presName="compositeNode" presStyleCnt="0">
        <dgm:presLayoutVars>
          <dgm:bulletEnabled val="1"/>
        </dgm:presLayoutVars>
      </dgm:prSet>
      <dgm:spPr/>
    </dgm:pt>
    <dgm:pt modelId="{549A837B-0FA3-4970-A9F9-3BD236350D3D}" type="pres">
      <dgm:prSet presAssocID="{DE16CBB4-D3F4-44AD-8379-3A5D78B889D5}" presName="bgRect" presStyleLbl="bgAccFollowNode1" presStyleIdx="3" presStyleCnt="5"/>
      <dgm:spPr/>
    </dgm:pt>
    <dgm:pt modelId="{AC6B335A-D8B4-46D8-93DE-B9EF1773F6AC}" type="pres">
      <dgm:prSet presAssocID="{C2728830-9A00-4764-A9F1-670DDF9E57B3}" presName="sibTransNodeCircle" presStyleLbl="alignNode1" presStyleIdx="6" presStyleCnt="10">
        <dgm:presLayoutVars>
          <dgm:chMax val="0"/>
          <dgm:bulletEnabled/>
        </dgm:presLayoutVars>
      </dgm:prSet>
      <dgm:spPr/>
    </dgm:pt>
    <dgm:pt modelId="{7B3E0A16-DB85-46CA-87D6-4D39F6DBFC52}" type="pres">
      <dgm:prSet presAssocID="{DE16CBB4-D3F4-44AD-8379-3A5D78B889D5}" presName="bottomLine" presStyleLbl="alignNode1" presStyleIdx="7" presStyleCnt="10">
        <dgm:presLayoutVars/>
      </dgm:prSet>
      <dgm:spPr>
        <a:ln>
          <a:solidFill>
            <a:schemeClr val="accent5"/>
          </a:solidFill>
        </a:ln>
      </dgm:spPr>
    </dgm:pt>
    <dgm:pt modelId="{B80B8360-3897-45DE-BD0A-F9CCC9BAC34F}" type="pres">
      <dgm:prSet presAssocID="{DE16CBB4-D3F4-44AD-8379-3A5D78B889D5}" presName="nodeText" presStyleLbl="bgAccFollowNode1" presStyleIdx="3" presStyleCnt="5">
        <dgm:presLayoutVars>
          <dgm:bulletEnabled val="1"/>
        </dgm:presLayoutVars>
      </dgm:prSet>
      <dgm:spPr/>
    </dgm:pt>
    <dgm:pt modelId="{4BE79C5F-B252-4C81-B7E8-356A6349584C}" type="pres">
      <dgm:prSet presAssocID="{C2728830-9A00-4764-A9F1-670DDF9E57B3}" presName="sibTrans" presStyleCnt="0"/>
      <dgm:spPr/>
    </dgm:pt>
    <dgm:pt modelId="{11D9C427-A430-492A-BD3C-E4D081DA46F5}" type="pres">
      <dgm:prSet presAssocID="{F7B81412-5EAE-488C-9259-0FA0EB0F090B}" presName="compositeNode" presStyleCnt="0">
        <dgm:presLayoutVars>
          <dgm:bulletEnabled val="1"/>
        </dgm:presLayoutVars>
      </dgm:prSet>
      <dgm:spPr/>
    </dgm:pt>
    <dgm:pt modelId="{4795DD00-81CA-4D89-AAC9-9CB098B4E837}" type="pres">
      <dgm:prSet presAssocID="{F7B81412-5EAE-488C-9259-0FA0EB0F090B}" presName="bgRect" presStyleLbl="bgAccFollowNode1" presStyleIdx="4" presStyleCnt="5"/>
      <dgm:spPr/>
    </dgm:pt>
    <dgm:pt modelId="{06772805-3643-43C2-9C80-F43268C57C20}" type="pres">
      <dgm:prSet presAssocID="{32E76676-0672-4988-9FB1-308093FF8D5C}" presName="sibTransNodeCircle" presStyleLbl="alignNode1" presStyleIdx="8" presStyleCnt="10">
        <dgm:presLayoutVars>
          <dgm:chMax val="0"/>
          <dgm:bulletEnabled/>
        </dgm:presLayoutVars>
      </dgm:prSet>
      <dgm:spPr/>
    </dgm:pt>
    <dgm:pt modelId="{77F59A8B-7684-4E29-B44F-B0F96367FE70}" type="pres">
      <dgm:prSet presAssocID="{F7B81412-5EAE-488C-9259-0FA0EB0F090B}" presName="bottomLine" presStyleLbl="alignNode1" presStyleIdx="9" presStyleCnt="10">
        <dgm:presLayoutVars/>
      </dgm:prSet>
      <dgm:spPr/>
    </dgm:pt>
    <dgm:pt modelId="{80C8596E-ABE7-41A1-8A35-72244067CF90}" type="pres">
      <dgm:prSet presAssocID="{F7B81412-5EAE-488C-9259-0FA0EB0F090B}" presName="nodeText" presStyleLbl="bgAccFollowNode1" presStyleIdx="4" presStyleCnt="5">
        <dgm:presLayoutVars>
          <dgm:bulletEnabled val="1"/>
        </dgm:presLayoutVars>
      </dgm:prSet>
      <dgm:spPr/>
    </dgm:pt>
  </dgm:ptLst>
  <dgm:cxnLst>
    <dgm:cxn modelId="{10EAB407-DDBC-4E09-A41B-36376F2BB005}" type="presOf" srcId="{32E76676-0672-4988-9FB1-308093FF8D5C}" destId="{06772805-3643-43C2-9C80-F43268C57C20}" srcOrd="0" destOrd="0" presId="urn:microsoft.com/office/officeart/2016/7/layout/BasicLinearProcessNumbered#1"/>
    <dgm:cxn modelId="{F47EB913-8831-49CC-ABE6-AB555FA6F993}" type="presOf" srcId="{6088456C-4B73-4948-985C-DD954DEF44EF}" destId="{4104A2F1-FB99-4C42-8067-46B8EEEC9610}" srcOrd="0" destOrd="0" presId="urn:microsoft.com/office/officeart/2016/7/layout/BasicLinearProcessNumbered#1"/>
    <dgm:cxn modelId="{EB7FE821-06C9-4CFA-BBFF-63BF8C7F1444}" type="presOf" srcId="{198ACE8E-34F4-43E6-BB2E-1809B1CC58DC}" destId="{1896CBD6-4A99-4E4A-A270-A70AEFBAAF7E}" srcOrd="0" destOrd="0" presId="urn:microsoft.com/office/officeart/2016/7/layout/BasicLinearProcessNumbered#1"/>
    <dgm:cxn modelId="{9B21BC25-6F2C-47C2-8285-8E9BB26D02F7}" type="presOf" srcId="{DE16CBB4-D3F4-44AD-8379-3A5D78B889D5}" destId="{B80B8360-3897-45DE-BD0A-F9CCC9BAC34F}" srcOrd="1" destOrd="0" presId="urn:microsoft.com/office/officeart/2016/7/layout/BasicLinearProcessNumbered#1"/>
    <dgm:cxn modelId="{A7465026-5EB9-4359-B2CA-62409A490278}" type="presOf" srcId="{0F5B3066-540F-4606-ADEC-65EB1C3E9627}" destId="{869C0C7E-BD0C-4E5F-8D96-6B8EEC39B952}" srcOrd="0" destOrd="0" presId="urn:microsoft.com/office/officeart/2016/7/layout/BasicLinearProcessNumbered#1"/>
    <dgm:cxn modelId="{500C1428-BAD2-4EA1-AAAB-CD4D6F648C0B}" type="presOf" srcId="{0F6BA1FB-59E5-4F16-A7B4-1533BB1F09E4}" destId="{02F7283A-0FC3-4AF1-AA94-0270DC0B1C33}" srcOrd="0" destOrd="0" presId="urn:microsoft.com/office/officeart/2016/7/layout/BasicLinearProcessNumbered#1"/>
    <dgm:cxn modelId="{8327A44B-5326-4A8B-9B23-A3D3C09A16F3}" srcId="{0F5B3066-540F-4606-ADEC-65EB1C3E9627}" destId="{198ACE8E-34F4-43E6-BB2E-1809B1CC58DC}" srcOrd="0" destOrd="0" parTransId="{49F555B2-B165-4CB6-8578-DF4BCD791ABF}" sibTransId="{C54063C4-24CD-4834-9424-53756AE38C6B}"/>
    <dgm:cxn modelId="{7B7DC85A-1097-4B13-A457-5376A39A58E2}" type="presOf" srcId="{F7B81412-5EAE-488C-9259-0FA0EB0F090B}" destId="{80C8596E-ABE7-41A1-8A35-72244067CF90}" srcOrd="1" destOrd="0" presId="urn:microsoft.com/office/officeart/2016/7/layout/BasicLinearProcessNumbered#1"/>
    <dgm:cxn modelId="{619E3C68-1E17-487D-ABC8-EB727F4952A3}" type="presOf" srcId="{C54063C4-24CD-4834-9424-53756AE38C6B}" destId="{9C3A7F13-9585-42DF-AD32-B56F82B123C8}" srcOrd="0" destOrd="0" presId="urn:microsoft.com/office/officeart/2016/7/layout/BasicLinearProcessNumbered#1"/>
    <dgm:cxn modelId="{F4BF496B-2EAC-4B21-A290-8C4A35AC4213}" type="presOf" srcId="{7DBF5CB5-29DD-4671-A0F3-981D48571500}" destId="{C08FC467-91FE-48BD-B243-273925C2B75A}" srcOrd="0" destOrd="0" presId="urn:microsoft.com/office/officeart/2016/7/layout/BasicLinearProcessNumbered#1"/>
    <dgm:cxn modelId="{32F29D6B-8717-40AA-AB41-CDE85B6445F2}" type="presOf" srcId="{C2728830-9A00-4764-A9F1-670DDF9E57B3}" destId="{AC6B335A-D8B4-46D8-93DE-B9EF1773F6AC}" srcOrd="0" destOrd="0" presId="urn:microsoft.com/office/officeart/2016/7/layout/BasicLinearProcessNumbered#1"/>
    <dgm:cxn modelId="{EF38696C-3284-4D81-8B6A-406B0A4B5478}" type="presOf" srcId="{DE16CBB4-D3F4-44AD-8379-3A5D78B889D5}" destId="{549A837B-0FA3-4970-A9F9-3BD236350D3D}" srcOrd="0" destOrd="0" presId="urn:microsoft.com/office/officeart/2016/7/layout/BasicLinearProcessNumbered#1"/>
    <dgm:cxn modelId="{2E8EE86D-D18A-48C5-817B-661FEDBE5EB5}" type="presOf" srcId="{0F6BA1FB-59E5-4F16-A7B4-1533BB1F09E4}" destId="{6209B655-7BD8-4C2E-802B-7A837190A817}" srcOrd="1" destOrd="0" presId="urn:microsoft.com/office/officeart/2016/7/layout/BasicLinearProcessNumbered#1"/>
    <dgm:cxn modelId="{AA103CB4-BE4E-4C3C-8A8A-83391F2FB47F}" type="presOf" srcId="{1D096F01-AEA8-401D-8348-98E9A81F3CE0}" destId="{B5DA272C-701A-4327-802B-15E4D04DF389}" srcOrd="0" destOrd="0" presId="urn:microsoft.com/office/officeart/2016/7/layout/BasicLinearProcessNumbered#1"/>
    <dgm:cxn modelId="{451EA9B5-F1ED-4BC6-8C22-CD5C870E657E}" type="presOf" srcId="{F7B81412-5EAE-488C-9259-0FA0EB0F090B}" destId="{4795DD00-81CA-4D89-AAC9-9CB098B4E837}" srcOrd="0" destOrd="0" presId="urn:microsoft.com/office/officeart/2016/7/layout/BasicLinearProcessNumbered#1"/>
    <dgm:cxn modelId="{EC143BBE-149C-4B2B-96B6-7B3C8595B821}" type="presOf" srcId="{1D096F01-AEA8-401D-8348-98E9A81F3CE0}" destId="{74E21D92-0946-4075-ABB7-F58F125D081F}" srcOrd="1" destOrd="0" presId="urn:microsoft.com/office/officeart/2016/7/layout/BasicLinearProcessNumbered#1"/>
    <dgm:cxn modelId="{AD7281BE-8A99-43C0-9016-4082EB985BF2}" srcId="{0F5B3066-540F-4606-ADEC-65EB1C3E9627}" destId="{F7B81412-5EAE-488C-9259-0FA0EB0F090B}" srcOrd="4" destOrd="0" parTransId="{C9E63F01-62A4-4331-A67D-7FE563CE9D07}" sibTransId="{32E76676-0672-4988-9FB1-308093FF8D5C}"/>
    <dgm:cxn modelId="{FD2381C0-DA6F-4859-90D6-313730044E7C}" srcId="{0F5B3066-540F-4606-ADEC-65EB1C3E9627}" destId="{1D096F01-AEA8-401D-8348-98E9A81F3CE0}" srcOrd="2" destOrd="0" parTransId="{AB9DA1CE-0370-48BB-8362-3A4CBF7FFB29}" sibTransId="{6088456C-4B73-4948-985C-DD954DEF44EF}"/>
    <dgm:cxn modelId="{8CB3EED4-728A-4D4F-ACB4-5DD629623D8A}" type="presOf" srcId="{198ACE8E-34F4-43E6-BB2E-1809B1CC58DC}" destId="{1636F17A-F9E0-460B-890B-A46A6E583FD1}" srcOrd="1" destOrd="0" presId="urn:microsoft.com/office/officeart/2016/7/layout/BasicLinearProcessNumbered#1"/>
    <dgm:cxn modelId="{F0FA65E5-FB81-4E7A-9467-65363565F4A0}" srcId="{0F5B3066-540F-4606-ADEC-65EB1C3E9627}" destId="{0F6BA1FB-59E5-4F16-A7B4-1533BB1F09E4}" srcOrd="1" destOrd="0" parTransId="{6A557BB1-C0DD-44CB-8745-CE5481476209}" sibTransId="{7DBF5CB5-29DD-4671-A0F3-981D48571500}"/>
    <dgm:cxn modelId="{058D75E7-8E09-41CE-ADFC-EEAD1556353B}" srcId="{0F5B3066-540F-4606-ADEC-65EB1C3E9627}" destId="{DE16CBB4-D3F4-44AD-8379-3A5D78B889D5}" srcOrd="3" destOrd="0" parTransId="{917142D8-7514-46BB-B61D-8633F0189C31}" sibTransId="{C2728830-9A00-4764-A9F1-670DDF9E57B3}"/>
    <dgm:cxn modelId="{6FD83AE8-DB7F-4EFE-8F0A-58735E6AEC64}" type="presParOf" srcId="{869C0C7E-BD0C-4E5F-8D96-6B8EEC39B952}" destId="{A1C50682-E81A-4719-9746-6B052BFB6DD3}" srcOrd="0" destOrd="0" presId="urn:microsoft.com/office/officeart/2016/7/layout/BasicLinearProcessNumbered#1"/>
    <dgm:cxn modelId="{AA17009A-379B-43BE-97BA-12B67036AD90}" type="presParOf" srcId="{A1C50682-E81A-4719-9746-6B052BFB6DD3}" destId="{1896CBD6-4A99-4E4A-A270-A70AEFBAAF7E}" srcOrd="0" destOrd="0" presId="urn:microsoft.com/office/officeart/2016/7/layout/BasicLinearProcessNumbered#1"/>
    <dgm:cxn modelId="{6D85C09F-1D0A-406F-9396-06638BA4FD92}" type="presParOf" srcId="{A1C50682-E81A-4719-9746-6B052BFB6DD3}" destId="{9C3A7F13-9585-42DF-AD32-B56F82B123C8}" srcOrd="1" destOrd="0" presId="urn:microsoft.com/office/officeart/2016/7/layout/BasicLinearProcessNumbered#1"/>
    <dgm:cxn modelId="{794669B6-74B7-439A-8EE2-238314813197}" type="presParOf" srcId="{A1C50682-E81A-4719-9746-6B052BFB6DD3}" destId="{923B2301-552B-45D2-9EF0-53A10AA17FC6}" srcOrd="2" destOrd="0" presId="urn:microsoft.com/office/officeart/2016/7/layout/BasicLinearProcessNumbered#1"/>
    <dgm:cxn modelId="{23ECCBA1-941D-4643-9618-18F560A80DAB}" type="presParOf" srcId="{A1C50682-E81A-4719-9746-6B052BFB6DD3}" destId="{1636F17A-F9E0-460B-890B-A46A6E583FD1}" srcOrd="3" destOrd="0" presId="urn:microsoft.com/office/officeart/2016/7/layout/BasicLinearProcessNumbered#1"/>
    <dgm:cxn modelId="{84426433-1E67-4D55-9D10-3C4CF150BF28}" type="presParOf" srcId="{869C0C7E-BD0C-4E5F-8D96-6B8EEC39B952}" destId="{CE18CCA6-9206-4DD7-BE09-5291C62117AB}" srcOrd="1" destOrd="0" presId="urn:microsoft.com/office/officeart/2016/7/layout/BasicLinearProcessNumbered#1"/>
    <dgm:cxn modelId="{16E156BA-CA11-45E4-B5EA-B4F3067B424F}" type="presParOf" srcId="{869C0C7E-BD0C-4E5F-8D96-6B8EEC39B952}" destId="{B75A207A-E561-4A33-8860-3580568F46B8}" srcOrd="2" destOrd="0" presId="urn:microsoft.com/office/officeart/2016/7/layout/BasicLinearProcessNumbered#1"/>
    <dgm:cxn modelId="{63957AA2-61FB-47C5-9B97-06D23CB5FDF5}" type="presParOf" srcId="{B75A207A-E561-4A33-8860-3580568F46B8}" destId="{02F7283A-0FC3-4AF1-AA94-0270DC0B1C33}" srcOrd="0" destOrd="0" presId="urn:microsoft.com/office/officeart/2016/7/layout/BasicLinearProcessNumbered#1"/>
    <dgm:cxn modelId="{3099F022-A87D-4FA3-8BC3-9575F846BC44}" type="presParOf" srcId="{B75A207A-E561-4A33-8860-3580568F46B8}" destId="{C08FC467-91FE-48BD-B243-273925C2B75A}" srcOrd="1" destOrd="0" presId="urn:microsoft.com/office/officeart/2016/7/layout/BasicLinearProcessNumbered#1"/>
    <dgm:cxn modelId="{A2E37B9F-7D4B-49D4-AF46-9A540F2ACE59}" type="presParOf" srcId="{B75A207A-E561-4A33-8860-3580568F46B8}" destId="{DE393E47-CBB6-4D77-A342-C9AFD9FC8CB6}" srcOrd="2" destOrd="0" presId="urn:microsoft.com/office/officeart/2016/7/layout/BasicLinearProcessNumbered#1"/>
    <dgm:cxn modelId="{3374E4EC-7EA8-47C5-B2E6-92A2F8FDFB7F}" type="presParOf" srcId="{B75A207A-E561-4A33-8860-3580568F46B8}" destId="{6209B655-7BD8-4C2E-802B-7A837190A817}" srcOrd="3" destOrd="0" presId="urn:microsoft.com/office/officeart/2016/7/layout/BasicLinearProcessNumbered#1"/>
    <dgm:cxn modelId="{64EBAD3F-E38B-4135-AAA2-C165246599F7}" type="presParOf" srcId="{869C0C7E-BD0C-4E5F-8D96-6B8EEC39B952}" destId="{44DA27FB-BF39-4511-84EF-E3EA3F12D2B6}" srcOrd="3" destOrd="0" presId="urn:microsoft.com/office/officeart/2016/7/layout/BasicLinearProcessNumbered#1"/>
    <dgm:cxn modelId="{C047657C-4647-4043-950A-E8F7F675767E}" type="presParOf" srcId="{869C0C7E-BD0C-4E5F-8D96-6B8EEC39B952}" destId="{9ED209A7-CD15-4C32-9372-A0384698B942}" srcOrd="4" destOrd="0" presId="urn:microsoft.com/office/officeart/2016/7/layout/BasicLinearProcessNumbered#1"/>
    <dgm:cxn modelId="{0F5F3613-D3F0-4FA7-ACBA-C61DDC0B6FCC}" type="presParOf" srcId="{9ED209A7-CD15-4C32-9372-A0384698B942}" destId="{B5DA272C-701A-4327-802B-15E4D04DF389}" srcOrd="0" destOrd="0" presId="urn:microsoft.com/office/officeart/2016/7/layout/BasicLinearProcessNumbered#1"/>
    <dgm:cxn modelId="{AB7A54D4-8E23-4583-8E98-345042A04591}" type="presParOf" srcId="{9ED209A7-CD15-4C32-9372-A0384698B942}" destId="{4104A2F1-FB99-4C42-8067-46B8EEEC9610}" srcOrd="1" destOrd="0" presId="urn:microsoft.com/office/officeart/2016/7/layout/BasicLinearProcessNumbered#1"/>
    <dgm:cxn modelId="{06C75B26-0F3E-41ED-839F-4D64199F4461}" type="presParOf" srcId="{9ED209A7-CD15-4C32-9372-A0384698B942}" destId="{2EB92C72-3528-4913-AFF6-FF0B4F338399}" srcOrd="2" destOrd="0" presId="urn:microsoft.com/office/officeart/2016/7/layout/BasicLinearProcessNumbered#1"/>
    <dgm:cxn modelId="{AAB9864E-92C0-4EA3-9F0E-6EB52D100EBE}" type="presParOf" srcId="{9ED209A7-CD15-4C32-9372-A0384698B942}" destId="{74E21D92-0946-4075-ABB7-F58F125D081F}" srcOrd="3" destOrd="0" presId="urn:microsoft.com/office/officeart/2016/7/layout/BasicLinearProcessNumbered#1"/>
    <dgm:cxn modelId="{13ED127B-27D7-4A94-8FC0-60DF0BA87D27}" type="presParOf" srcId="{869C0C7E-BD0C-4E5F-8D96-6B8EEC39B952}" destId="{E7F9CACB-FE98-4F37-853A-1B05B4BF4385}" srcOrd="5" destOrd="0" presId="urn:microsoft.com/office/officeart/2016/7/layout/BasicLinearProcessNumbered#1"/>
    <dgm:cxn modelId="{4B61CEE5-C2BB-4897-9CE0-A1A15D162F44}" type="presParOf" srcId="{869C0C7E-BD0C-4E5F-8D96-6B8EEC39B952}" destId="{313C51D3-DB7E-4530-8AFA-F0AE0E26CE2D}" srcOrd="6" destOrd="0" presId="urn:microsoft.com/office/officeart/2016/7/layout/BasicLinearProcessNumbered#1"/>
    <dgm:cxn modelId="{9B85DE27-B7E4-402F-BE27-E3C3985E9A79}" type="presParOf" srcId="{313C51D3-DB7E-4530-8AFA-F0AE0E26CE2D}" destId="{549A837B-0FA3-4970-A9F9-3BD236350D3D}" srcOrd="0" destOrd="0" presId="urn:microsoft.com/office/officeart/2016/7/layout/BasicLinearProcessNumbered#1"/>
    <dgm:cxn modelId="{9D5D9389-D124-429A-8F96-49696F6F4EF9}" type="presParOf" srcId="{313C51D3-DB7E-4530-8AFA-F0AE0E26CE2D}" destId="{AC6B335A-D8B4-46D8-93DE-B9EF1773F6AC}" srcOrd="1" destOrd="0" presId="urn:microsoft.com/office/officeart/2016/7/layout/BasicLinearProcessNumbered#1"/>
    <dgm:cxn modelId="{AEF2A504-6850-4ED8-81A9-8B6F7FF43DCD}" type="presParOf" srcId="{313C51D3-DB7E-4530-8AFA-F0AE0E26CE2D}" destId="{7B3E0A16-DB85-46CA-87D6-4D39F6DBFC52}" srcOrd="2" destOrd="0" presId="urn:microsoft.com/office/officeart/2016/7/layout/BasicLinearProcessNumbered#1"/>
    <dgm:cxn modelId="{25F27692-3F46-46F7-BF34-29BD99560D08}" type="presParOf" srcId="{313C51D3-DB7E-4530-8AFA-F0AE0E26CE2D}" destId="{B80B8360-3897-45DE-BD0A-F9CCC9BAC34F}" srcOrd="3" destOrd="0" presId="urn:microsoft.com/office/officeart/2016/7/layout/BasicLinearProcessNumbered#1"/>
    <dgm:cxn modelId="{4796AC81-FE2B-441F-A0B6-C344625F6E96}" type="presParOf" srcId="{869C0C7E-BD0C-4E5F-8D96-6B8EEC39B952}" destId="{4BE79C5F-B252-4C81-B7E8-356A6349584C}" srcOrd="7" destOrd="0" presId="urn:microsoft.com/office/officeart/2016/7/layout/BasicLinearProcessNumbered#1"/>
    <dgm:cxn modelId="{F640017D-6D0A-4410-A66B-828F2066B1C3}" type="presParOf" srcId="{869C0C7E-BD0C-4E5F-8D96-6B8EEC39B952}" destId="{11D9C427-A430-492A-BD3C-E4D081DA46F5}" srcOrd="8" destOrd="0" presId="urn:microsoft.com/office/officeart/2016/7/layout/BasicLinearProcessNumbered#1"/>
    <dgm:cxn modelId="{3F5AE0F2-FA72-4C37-BCFA-A61C660A8759}" type="presParOf" srcId="{11D9C427-A430-492A-BD3C-E4D081DA46F5}" destId="{4795DD00-81CA-4D89-AAC9-9CB098B4E837}" srcOrd="0" destOrd="0" presId="urn:microsoft.com/office/officeart/2016/7/layout/BasicLinearProcessNumbered#1"/>
    <dgm:cxn modelId="{D1D3C516-0A96-4C35-8949-341CF221BBD1}" type="presParOf" srcId="{11D9C427-A430-492A-BD3C-E4D081DA46F5}" destId="{06772805-3643-43C2-9C80-F43268C57C20}" srcOrd="1" destOrd="0" presId="urn:microsoft.com/office/officeart/2016/7/layout/BasicLinearProcessNumbered#1"/>
    <dgm:cxn modelId="{A39F6DBC-EC8C-42B3-9D5B-962E5C23F626}" type="presParOf" srcId="{11D9C427-A430-492A-BD3C-E4D081DA46F5}" destId="{77F59A8B-7684-4E29-B44F-B0F96367FE70}" srcOrd="2" destOrd="0" presId="urn:microsoft.com/office/officeart/2016/7/layout/BasicLinearProcessNumbered#1"/>
    <dgm:cxn modelId="{37B3E4C3-947D-462B-A3DF-A33AAEB8FA1C}" type="presParOf" srcId="{11D9C427-A430-492A-BD3C-E4D081DA46F5}" destId="{80C8596E-ABE7-41A1-8A35-72244067CF90}" srcOrd="3" destOrd="0" presId="urn:microsoft.com/office/officeart/2016/7/layout/BasicLinearProcessNumbered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96CBD6-4A99-4E4A-A270-A70AEFBAAF7E}">
      <dsp:nvSpPr>
        <dsp:cNvPr id="0" name=""/>
        <dsp:cNvSpPr/>
      </dsp:nvSpPr>
      <dsp:spPr>
        <a:xfrm>
          <a:off x="3437" y="873296"/>
          <a:ext cx="1861393" cy="2605950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121" tIns="330200" rIns="145121" bIns="33020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0" i="0" u="none" kern="1200" noProof="0" dirty="0"/>
            <a:t>Drop features with lots of missing values (if row doesn’t even target value, we drop row)</a:t>
          </a:r>
          <a:endParaRPr lang="en-GB" sz="1100" kern="1200" noProof="0" dirty="0"/>
        </a:p>
      </dsp:txBody>
      <dsp:txXfrm>
        <a:off x="3437" y="1863557"/>
        <a:ext cx="1861393" cy="1563570"/>
      </dsp:txXfrm>
    </dsp:sp>
    <dsp:sp modelId="{9C3A7F13-9585-42DF-AD32-B56F82B123C8}">
      <dsp:nvSpPr>
        <dsp:cNvPr id="0" name=""/>
        <dsp:cNvSpPr/>
      </dsp:nvSpPr>
      <dsp:spPr>
        <a:xfrm>
          <a:off x="543242" y="1133891"/>
          <a:ext cx="781785" cy="781785"/>
        </a:xfrm>
        <a:prstGeom prst="ellipse">
          <a:avLst/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51" tIns="12700" rIns="60951" bIns="12700" numCol="1" spcCol="1270" rtlCol="0" anchor="ctr" anchorCtr="0">
          <a:noAutofit/>
        </a:bodyPr>
        <a:lstStyle/>
        <a:p>
          <a:pPr marL="0" lvl="0" indent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noProof="0"/>
            <a:t>1</a:t>
          </a:r>
          <a:endParaRPr lang="en-GB" sz="3800" kern="1200" noProof="0" dirty="0"/>
        </a:p>
      </dsp:txBody>
      <dsp:txXfrm>
        <a:off x="657732" y="1248381"/>
        <a:ext cx="552805" cy="552805"/>
      </dsp:txXfrm>
    </dsp:sp>
    <dsp:sp modelId="{923B2301-552B-45D2-9EF0-53A10AA17FC6}">
      <dsp:nvSpPr>
        <dsp:cNvPr id="0" name=""/>
        <dsp:cNvSpPr/>
      </dsp:nvSpPr>
      <dsp:spPr>
        <a:xfrm>
          <a:off x="3437" y="3479175"/>
          <a:ext cx="1861393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F7283A-0FC3-4AF1-AA94-0270DC0B1C33}">
      <dsp:nvSpPr>
        <dsp:cNvPr id="0" name=""/>
        <dsp:cNvSpPr/>
      </dsp:nvSpPr>
      <dsp:spPr>
        <a:xfrm>
          <a:off x="2050970" y="873296"/>
          <a:ext cx="1861393" cy="2605950"/>
        </a:xfrm>
        <a:prstGeom prst="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121" tIns="330200" rIns="145121" bIns="33020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noProof="0" dirty="0"/>
            <a:t>Drop use features that contain info that we already have in other form. Drop features that are unlikely to contains useful information but would increase complexity a lot.</a:t>
          </a:r>
        </a:p>
      </dsp:txBody>
      <dsp:txXfrm>
        <a:off x="2050970" y="1863557"/>
        <a:ext cx="1861393" cy="1563570"/>
      </dsp:txXfrm>
    </dsp:sp>
    <dsp:sp modelId="{C08FC467-91FE-48BD-B243-273925C2B75A}">
      <dsp:nvSpPr>
        <dsp:cNvPr id="0" name=""/>
        <dsp:cNvSpPr/>
      </dsp:nvSpPr>
      <dsp:spPr>
        <a:xfrm>
          <a:off x="2590774" y="1133891"/>
          <a:ext cx="781785" cy="781785"/>
        </a:xfrm>
        <a:prstGeom prst="ellipse">
          <a:avLst/>
        </a:prstGeom>
        <a:solidFill>
          <a:schemeClr val="accent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51" tIns="12700" rIns="60951" bIns="12700" numCol="1" spcCol="1270" rtlCol="0" anchor="ctr" anchorCtr="0">
          <a:noAutofit/>
        </a:bodyPr>
        <a:lstStyle/>
        <a:p>
          <a:pPr marL="0" lvl="0" indent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noProof="0"/>
            <a:t>2</a:t>
          </a:r>
          <a:endParaRPr lang="en-GB" sz="3800" kern="1200" noProof="0" dirty="0"/>
        </a:p>
      </dsp:txBody>
      <dsp:txXfrm>
        <a:off x="2705264" y="1248381"/>
        <a:ext cx="552805" cy="552805"/>
      </dsp:txXfrm>
    </dsp:sp>
    <dsp:sp modelId="{DE393E47-CBB6-4D77-A342-C9AFD9FC8CB6}">
      <dsp:nvSpPr>
        <dsp:cNvPr id="0" name=""/>
        <dsp:cNvSpPr/>
      </dsp:nvSpPr>
      <dsp:spPr>
        <a:xfrm>
          <a:off x="2050970" y="3479175"/>
          <a:ext cx="1861393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DA272C-701A-4327-802B-15E4D04DF389}">
      <dsp:nvSpPr>
        <dsp:cNvPr id="0" name=""/>
        <dsp:cNvSpPr/>
      </dsp:nvSpPr>
      <dsp:spPr>
        <a:xfrm>
          <a:off x="4098503" y="873296"/>
          <a:ext cx="1861393" cy="2605950"/>
        </a:xfrm>
        <a:prstGeom prst="rect">
          <a:avLst/>
        </a:prstGeom>
        <a:solidFill>
          <a:schemeClr val="accent4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121" tIns="330200" rIns="145121" bIns="33020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noProof="0" dirty="0"/>
            <a:t>Explore other features using correlation analysis, get useful insights and fill missing data.</a:t>
          </a:r>
        </a:p>
      </dsp:txBody>
      <dsp:txXfrm>
        <a:off x="4098503" y="1863557"/>
        <a:ext cx="1861393" cy="1563570"/>
      </dsp:txXfrm>
    </dsp:sp>
    <dsp:sp modelId="{4104A2F1-FB99-4C42-8067-46B8EEEC9610}">
      <dsp:nvSpPr>
        <dsp:cNvPr id="0" name=""/>
        <dsp:cNvSpPr/>
      </dsp:nvSpPr>
      <dsp:spPr>
        <a:xfrm>
          <a:off x="4638307" y="1133891"/>
          <a:ext cx="781785" cy="781785"/>
        </a:xfrm>
        <a:prstGeom prst="ellipse">
          <a:avLst/>
        </a:prstGeom>
        <a:solidFill>
          <a:schemeClr val="accent4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51" tIns="12700" rIns="60951" bIns="12700" numCol="1" spcCol="1270" rtlCol="0" anchor="ctr" anchorCtr="0">
          <a:noAutofit/>
        </a:bodyPr>
        <a:lstStyle/>
        <a:p>
          <a:pPr marL="0" lvl="0" indent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noProof="0"/>
            <a:t>3</a:t>
          </a:r>
          <a:endParaRPr lang="en-GB" sz="3800" kern="1200" noProof="0" dirty="0"/>
        </a:p>
      </dsp:txBody>
      <dsp:txXfrm>
        <a:off x="4752797" y="1248381"/>
        <a:ext cx="552805" cy="552805"/>
      </dsp:txXfrm>
    </dsp:sp>
    <dsp:sp modelId="{2EB92C72-3528-4913-AFF6-FF0B4F338399}">
      <dsp:nvSpPr>
        <dsp:cNvPr id="0" name=""/>
        <dsp:cNvSpPr/>
      </dsp:nvSpPr>
      <dsp:spPr>
        <a:xfrm>
          <a:off x="4098503" y="3479175"/>
          <a:ext cx="1861393" cy="72"/>
        </a:xfrm>
        <a:prstGeom prst="rect">
          <a:avLst/>
        </a:prstGeom>
        <a:solidFill>
          <a:schemeClr val="accent4"/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9A837B-0FA3-4970-A9F9-3BD236350D3D}">
      <dsp:nvSpPr>
        <dsp:cNvPr id="0" name=""/>
        <dsp:cNvSpPr/>
      </dsp:nvSpPr>
      <dsp:spPr>
        <a:xfrm>
          <a:off x="6146036" y="873296"/>
          <a:ext cx="1861393" cy="2605950"/>
        </a:xfrm>
        <a:prstGeom prst="rect">
          <a:avLst/>
        </a:prstGeom>
        <a:solidFill>
          <a:schemeClr val="accent5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121" tIns="330200" rIns="145121" bIns="33020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0" i="0" u="none" kern="1200" noProof="0" dirty="0"/>
            <a:t>Build a language model to find if description reveals information about target. (If not really, then do not relay on it a lot)</a:t>
          </a:r>
          <a:endParaRPr lang="en-GB" sz="1100" kern="1200" noProof="0" dirty="0"/>
        </a:p>
      </dsp:txBody>
      <dsp:txXfrm>
        <a:off x="6146036" y="1863557"/>
        <a:ext cx="1861393" cy="1563570"/>
      </dsp:txXfrm>
    </dsp:sp>
    <dsp:sp modelId="{AC6B335A-D8B4-46D8-93DE-B9EF1773F6AC}">
      <dsp:nvSpPr>
        <dsp:cNvPr id="0" name=""/>
        <dsp:cNvSpPr/>
      </dsp:nvSpPr>
      <dsp:spPr>
        <a:xfrm>
          <a:off x="6685840" y="1133891"/>
          <a:ext cx="781785" cy="781785"/>
        </a:xfrm>
        <a:prstGeom prst="ellipse">
          <a:avLst/>
        </a:prstGeom>
        <a:solidFill>
          <a:schemeClr val="accent5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51" tIns="12700" rIns="60951" bIns="12700" numCol="1" spcCol="1270" rtlCol="0" anchor="ctr" anchorCtr="0">
          <a:noAutofit/>
        </a:bodyPr>
        <a:lstStyle/>
        <a:p>
          <a:pPr marL="0" lvl="0" indent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noProof="0"/>
            <a:t>4</a:t>
          </a:r>
          <a:endParaRPr lang="en-GB" sz="3800" kern="1200" noProof="0" dirty="0"/>
        </a:p>
      </dsp:txBody>
      <dsp:txXfrm>
        <a:off x="6800330" y="1248381"/>
        <a:ext cx="552805" cy="552805"/>
      </dsp:txXfrm>
    </dsp:sp>
    <dsp:sp modelId="{7B3E0A16-DB85-46CA-87D6-4D39F6DBFC52}">
      <dsp:nvSpPr>
        <dsp:cNvPr id="0" name=""/>
        <dsp:cNvSpPr/>
      </dsp:nvSpPr>
      <dsp:spPr>
        <a:xfrm>
          <a:off x="6146036" y="3479175"/>
          <a:ext cx="1861393" cy="7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95DD00-81CA-4D89-AAC9-9CB098B4E837}">
      <dsp:nvSpPr>
        <dsp:cNvPr id="0" name=""/>
        <dsp:cNvSpPr/>
      </dsp:nvSpPr>
      <dsp:spPr>
        <a:xfrm>
          <a:off x="8193568" y="873296"/>
          <a:ext cx="1861393" cy="2605950"/>
        </a:xfrm>
        <a:prstGeom prst="rect">
          <a:avLst/>
        </a:prstGeom>
        <a:solidFill>
          <a:schemeClr val="accent6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5121" tIns="330200" rIns="145121" bIns="33020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0" i="0" u="none" kern="1200" noProof="0" dirty="0"/>
            <a:t>Build an explainable model to find what are the features that affect target the most. Make a conclusion.</a:t>
          </a:r>
          <a:endParaRPr lang="en-GB" sz="1100" kern="1200" noProof="0" dirty="0"/>
        </a:p>
      </dsp:txBody>
      <dsp:txXfrm>
        <a:off x="8193568" y="1863557"/>
        <a:ext cx="1861393" cy="1563570"/>
      </dsp:txXfrm>
    </dsp:sp>
    <dsp:sp modelId="{06772805-3643-43C2-9C80-F43268C57C20}">
      <dsp:nvSpPr>
        <dsp:cNvPr id="0" name=""/>
        <dsp:cNvSpPr/>
      </dsp:nvSpPr>
      <dsp:spPr>
        <a:xfrm>
          <a:off x="8733372" y="1133891"/>
          <a:ext cx="781785" cy="781785"/>
        </a:xfrm>
        <a:prstGeom prst="ellipse">
          <a:avLst/>
        </a:prstGeom>
        <a:solidFill>
          <a:schemeClr val="accent6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51" tIns="12700" rIns="60951" bIns="12700" numCol="1" spcCol="1270" rtlCol="0" anchor="ctr" anchorCtr="0">
          <a:noAutofit/>
        </a:bodyPr>
        <a:lstStyle/>
        <a:p>
          <a:pPr marL="0" lvl="0" indent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noProof="0"/>
            <a:t>5</a:t>
          </a:r>
          <a:endParaRPr lang="en-GB" sz="3800" kern="1200" noProof="0" dirty="0"/>
        </a:p>
      </dsp:txBody>
      <dsp:txXfrm>
        <a:off x="8847862" y="1248381"/>
        <a:ext cx="552805" cy="552805"/>
      </dsp:txXfrm>
    </dsp:sp>
    <dsp:sp modelId="{77F59A8B-7684-4E29-B44F-B0F96367FE70}">
      <dsp:nvSpPr>
        <dsp:cNvPr id="0" name=""/>
        <dsp:cNvSpPr/>
      </dsp:nvSpPr>
      <dsp:spPr>
        <a:xfrm>
          <a:off x="8193568" y="3479175"/>
          <a:ext cx="1861393" cy="7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#1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{AB8E97A3-458B-4459-8849-EF3A8D885423}">
          <dgm:prSet phldrT="1"/>
          <dgm:t>
            <a:bodyPr rtlCol="0"/>
            <a:lstStyle/>
            <a:p>
              <a:pPr rtl="0"/>
              <a:r>
                <a:t>1</a:t>
              </a:r>
            </a:p>
          </dgm:t>
        </dgm:pt>
        <dgm:pt modelId="201" type="sibTrans" cxnId="{95F9FFCB-1BFC-4B36-BE44-D6A1469F21C3}">
          <dgm:prSet phldrT="2"/>
          <dgm:t>
            <a:bodyPr rtlCol="0"/>
            <a:lstStyle/>
            <a:p>
              <a:pPr rtl="0"/>
              <a:r>
                <a:t>2</a:t>
              </a:r>
            </a:p>
          </dgm:t>
        </dgm:pt>
        <dgm:pt modelId="301" type="sibTrans" cxnId="{A69863A3-5EBF-4CAE-AA51-83CA76DE20BB}">
          <dgm:prSet phldrT="3"/>
          <dgm:t>
            <a:bodyPr rtlCol="0"/>
            <a:lstStyle/>
            <a:p>
              <a:pPr rtl="0"/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587ADAB-0715-452F-8C44-811CB7F712E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30AC0A-D7FF-4131-AA7A-5215899E4EE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F4E079-3A7A-449C-B486-B22E81642837}" type="datetime1">
              <a:rPr lang="en-GB" smtClean="0"/>
              <a:t>20/02/2023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D92EEF-3188-4BF1-9CC0-2B37F23EE7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92DB5F-D272-460E-AB4E-68937D5002F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CE1A43-7D66-4AF3-B057-6DD580E7A0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18423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45DD03-4868-4DBD-8FDF-AA6B2BEDF17D}" type="datetime1">
              <a:rPr lang="en-GB" smtClean="0"/>
              <a:pPr/>
              <a:t>20/02/2023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40C6A29-4676-420C-BBE3-ACC2B80F64D4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6422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93846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7171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30013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30755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7311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81826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1450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rtlCol="0"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 rtlCol="0"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medium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endParaRPr lang="en-GB" noProof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endParaRPr lang="en-GB" noProof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 rtlCol="0"/>
          <a:lstStyle>
            <a:lvl1pPr marL="0" indent="0">
              <a:buNone/>
              <a:defRPr sz="24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 rtlCol="0"/>
          <a:lstStyle>
            <a:lvl1pPr algn="l">
              <a:defRPr>
                <a:latin typeface="+mn-lt"/>
              </a:defRPr>
            </a:lvl1pPr>
          </a:lstStyle>
          <a:p>
            <a:pPr algn="l"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 rtlCol="0"/>
          <a:lstStyle>
            <a:lvl1pPr marL="0" indent="0">
              <a:buNone/>
              <a:defRPr sz="2400"/>
            </a:lvl1pPr>
            <a:lvl2pPr marL="228600">
              <a:defRPr sz="1800"/>
            </a:lvl2pPr>
            <a:lvl3pPr marL="457200">
              <a:defRPr sz="1800"/>
            </a:lvl3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rtlCol="0" anchor="ctr"/>
          <a:lstStyle>
            <a:lvl1pPr marL="0" indent="0">
              <a:buNone/>
              <a:defRPr/>
            </a:lvl1pPr>
            <a:lvl2pPr marL="228600">
              <a:defRPr/>
            </a:lvl2pPr>
            <a:lvl3pPr marL="457200">
              <a:defRPr/>
            </a:lvl3pPr>
            <a:lvl4pPr>
              <a:buNone/>
              <a:defRPr/>
            </a:lvl4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 small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endParaRPr lang="en-GB" noProof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buNone/>
              <a:defRPr sz="2400"/>
            </a:lvl1pPr>
            <a:lvl2pPr marL="228600">
              <a:lnSpc>
                <a:spcPct val="110000"/>
              </a:lnSpc>
              <a:defRPr sz="2000"/>
            </a:lvl2pPr>
            <a:lvl3pPr marL="457200">
              <a:lnSpc>
                <a:spcPct val="110000"/>
              </a:lnSpc>
              <a:defRPr sz="1800"/>
            </a:lvl3pPr>
            <a:lvl4pPr marL="685800"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rtlCol="0"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with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 rtlCol="0"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rtlCol="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en-GB" noProof="0"/>
              <a:t>Presentation Title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/>
              <a:pPr>
                <a:defRPr/>
              </a:pPr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GB" dirty="0">
                <a:solidFill>
                  <a:srgbClr val="FFFFFF"/>
                </a:solidFill>
              </a:rPr>
              <a:t>Test task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 dirty="0" err="1">
                <a:solidFill>
                  <a:srgbClr val="FFFFFF"/>
                </a:solidFill>
              </a:rPr>
              <a:t>Ihor</a:t>
            </a:r>
            <a:r>
              <a:rPr lang="en-GB" dirty="0">
                <a:solidFill>
                  <a:srgbClr val="FFFFFF"/>
                </a:solidFill>
              </a:rPr>
              <a:t> </a:t>
            </a:r>
            <a:r>
              <a:rPr lang="en-GB" dirty="0" err="1">
                <a:solidFill>
                  <a:srgbClr val="FFFFFF"/>
                </a:solidFill>
              </a:rPr>
              <a:t>Olkhovatyi</a:t>
            </a:r>
            <a:endParaRPr lang="en-GB" dirty="0">
              <a:solidFill>
                <a:srgbClr val="FFFFFF"/>
              </a:solidFill>
            </a:endParaRPr>
          </a:p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C3FD2-AF88-4EF1-AFB7-5D31BD5A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n-GB" dirty="0"/>
              <a:t>Problem statement</a:t>
            </a:r>
          </a:p>
          <a:p>
            <a:pPr rtl="0"/>
            <a:r>
              <a:rPr lang="en-GB" dirty="0"/>
              <a:t>Approach</a:t>
            </a:r>
          </a:p>
          <a:p>
            <a:pPr rtl="0"/>
            <a:r>
              <a:rPr lang="en-US" dirty="0"/>
              <a:t>Nuances</a:t>
            </a:r>
          </a:p>
          <a:p>
            <a:pPr rtl="0"/>
            <a:r>
              <a:rPr lang="en-US" dirty="0"/>
              <a:t>Solution</a:t>
            </a:r>
            <a:endParaRPr lang="uk-UA" dirty="0"/>
          </a:p>
          <a:p>
            <a:pPr rtl="0"/>
            <a:r>
              <a:rPr lang="en-GB" dirty="0"/>
              <a:t>Conclusions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2B84E-2163-44C1-99D0-6F162AEA8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lvl="0" rtl="0"/>
            <a:r>
              <a:rPr lang="en-GB" dirty="0"/>
              <a:t>Test task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AB1A36-2D6E-4392-AAA4-996FFE03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lvl="0" rtl="0"/>
            <a:fld id="{D76B855D-E9CC-4FF8-AD85-6CDC7B89A0DE}" type="slidenum">
              <a:rPr lang="en-GB" smtClean="0"/>
              <a:pPr lvl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160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Problem statement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67B1E24-2840-4BB0-AE5A-2320A01CB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2579683"/>
            <a:ext cx="5806440" cy="3598486"/>
          </a:xfrm>
        </p:spPr>
        <p:txBody>
          <a:bodyPr rtlCol="0"/>
          <a:lstStyle/>
          <a:p>
            <a:pPr rtl="0"/>
            <a:r>
              <a:rPr lang="en-GB" dirty="0"/>
              <a:t>We need to explain total funding attracted by features in data that came from “Crunchbase. It is important to find why certain features are correlated with target.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lvl="0" rtl="0"/>
            <a:r>
              <a:rPr lang="en-GB" dirty="0"/>
              <a:t>Test task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EEA4F1-5FA3-4EBF-97F1-DF392077D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lvl="0" rtl="0"/>
            <a:fld id="{D76B855D-E9CC-4FF8-AD85-6CDC7B89A0DE}" type="slidenum">
              <a:rPr lang="en-GB" smtClean="0"/>
              <a:pPr lvl="0"/>
              <a:t>3</a:t>
            </a:fld>
            <a:endParaRPr lang="en-GB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6571C18E-7CA2-9F49-87AB-6972D38F214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15110" r="15110"/>
          <a:stretch>
            <a:fillRect/>
          </a:stretch>
        </p:blipFill>
        <p:spPr>
          <a:xfrm>
            <a:off x="8444632" y="2579683"/>
            <a:ext cx="3096807" cy="3096807"/>
          </a:xfrm>
          <a:effectLst>
            <a:softEdge rad="325295"/>
          </a:effectLst>
        </p:spPr>
      </p:pic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2C2FC57F-DBDE-C549-9136-DFDB0297819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21834" r="2183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02193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Approach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B6754F1-BBB9-45C3-8F76-FA0E19B74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lvl="0" rtl="0"/>
            <a:r>
              <a:rPr lang="en-GB" dirty="0"/>
              <a:t>Test task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lvl="0" rtl="0"/>
            <a:fld id="{D76B855D-E9CC-4FF8-AD85-6CDC7B89A0DE}" type="slidenum">
              <a:rPr lang="en-GB" smtClean="0"/>
              <a:pPr lvl="0" rtl="0"/>
              <a:t>4</a:t>
            </a:fld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12D5E-923E-594D-9FC8-94D525897D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1100" y="1690688"/>
            <a:ext cx="9733827" cy="1738312"/>
          </a:xfrm>
        </p:spPr>
        <p:txBody>
          <a:bodyPr/>
          <a:lstStyle/>
          <a:p>
            <a:pPr marL="0" indent="0">
              <a:buNone/>
            </a:pPr>
            <a:r>
              <a:rPr lang="en-UA" dirty="0"/>
              <a:t>The data consists of categorical and numerical features and also contains description. Therefore, we are able to build a language model to analize the description and use a different model for tabular data.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1E25085-0B38-FD4D-8C14-7BF93D199C13}"/>
              </a:ext>
            </a:extLst>
          </p:cNvPr>
          <p:cNvSpPr/>
          <p:nvPr/>
        </p:nvSpPr>
        <p:spPr>
          <a:xfrm>
            <a:off x="1027563" y="3775718"/>
            <a:ext cx="2476982" cy="2233913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A" dirty="0"/>
              <a:t>Data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8368031E-CD0A-7E42-82E4-12F6227B1677}"/>
              </a:ext>
            </a:extLst>
          </p:cNvPr>
          <p:cNvSpPr/>
          <p:nvPr/>
        </p:nvSpPr>
        <p:spPr>
          <a:xfrm>
            <a:off x="3759188" y="4096391"/>
            <a:ext cx="1018572" cy="555585"/>
          </a:xfrm>
          <a:prstGeom prst="rightArrow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A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5B1AADAC-CC09-174D-87E0-0FC9C5A4B44E}"/>
              </a:ext>
            </a:extLst>
          </p:cNvPr>
          <p:cNvSpPr/>
          <p:nvPr/>
        </p:nvSpPr>
        <p:spPr>
          <a:xfrm>
            <a:off x="3759188" y="5204406"/>
            <a:ext cx="1018572" cy="555585"/>
          </a:xfrm>
          <a:prstGeom prst="rightArrow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A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2EBD2EB-BD63-2942-8C1E-467F263A7C2D}"/>
              </a:ext>
            </a:extLst>
          </p:cNvPr>
          <p:cNvSpPr/>
          <p:nvPr/>
        </p:nvSpPr>
        <p:spPr>
          <a:xfrm>
            <a:off x="5067128" y="5061697"/>
            <a:ext cx="2476982" cy="925181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A" dirty="0"/>
              <a:t>Random forest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68BD716-BFE8-5C48-9CF4-06A5054F5C6B}"/>
              </a:ext>
            </a:extLst>
          </p:cNvPr>
          <p:cNvSpPr/>
          <p:nvPr/>
        </p:nvSpPr>
        <p:spPr>
          <a:xfrm>
            <a:off x="5067128" y="3911592"/>
            <a:ext cx="2476982" cy="925181"/>
          </a:xfrm>
          <a:prstGeom prst="round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A" dirty="0"/>
              <a:t>Language model</a:t>
            </a:r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04DB6C79-CC34-A647-8F10-78BB5178B287}"/>
              </a:ext>
            </a:extLst>
          </p:cNvPr>
          <p:cNvSpPr/>
          <p:nvPr/>
        </p:nvSpPr>
        <p:spPr>
          <a:xfrm>
            <a:off x="7826725" y="4096391"/>
            <a:ext cx="1018572" cy="555585"/>
          </a:xfrm>
          <a:prstGeom prst="rightArrow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A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A5704D4B-AA8C-9547-B9D4-074174964C1A}"/>
              </a:ext>
            </a:extLst>
          </p:cNvPr>
          <p:cNvSpPr/>
          <p:nvPr/>
        </p:nvSpPr>
        <p:spPr>
          <a:xfrm>
            <a:off x="7826725" y="5282273"/>
            <a:ext cx="1018572" cy="555585"/>
          </a:xfrm>
          <a:prstGeom prst="rightArrow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9758154-CD75-FA40-9E4A-5BBDDC74C1A5}"/>
              </a:ext>
            </a:extLst>
          </p:cNvPr>
          <p:cNvSpPr/>
          <p:nvPr/>
        </p:nvSpPr>
        <p:spPr>
          <a:xfrm>
            <a:off x="9106693" y="3911592"/>
            <a:ext cx="2057744" cy="1926266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A" dirty="0"/>
              <a:t>Result</a:t>
            </a:r>
          </a:p>
          <a:p>
            <a:pPr algn="ctr"/>
            <a:r>
              <a:rPr lang="en-UA" dirty="0"/>
              <a:t>explanation</a:t>
            </a:r>
          </a:p>
        </p:txBody>
      </p:sp>
    </p:spTree>
    <p:extLst>
      <p:ext uri="{BB962C8B-B14F-4D97-AF65-F5344CB8AC3E}">
        <p14:creationId xmlns:p14="http://schemas.microsoft.com/office/powerpoint/2010/main" val="1019213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8260B10-25FE-445D-A9FD-06B618F1B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Nuances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4CB8358-5219-419E-B50C-A279EA3E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lvl="0" rtl="0"/>
            <a:r>
              <a:rPr lang="en-GB" dirty="0"/>
              <a:t>Test task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lvl="0" rtl="0"/>
            <a:fld id="{D76B855D-E9CC-4FF8-AD85-6CDC7B89A0DE}" type="slidenum">
              <a:rPr lang="en-GB" smtClean="0"/>
              <a:pPr lvl="0" rtl="0"/>
              <a:t>5</a:t>
            </a:fld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4BC2A-36FD-724D-AF3F-677B5C095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A" dirty="0"/>
              <a:t>A lot of missing value (even in what is concidered target column)</a:t>
            </a:r>
          </a:p>
          <a:p>
            <a:r>
              <a:rPr lang="en-UA" dirty="0"/>
              <a:t>Too much features to analize them all thoroughly</a:t>
            </a:r>
          </a:p>
          <a:p>
            <a:r>
              <a:rPr lang="en-UA" dirty="0"/>
              <a:t>Small dataset to build actually effective language model to analize description</a:t>
            </a:r>
          </a:p>
          <a:p>
            <a:r>
              <a:rPr lang="en-UA" dirty="0"/>
              <a:t>We need to use some highly explainable model so we could understand why it is making </a:t>
            </a:r>
            <a:r>
              <a:rPr lang="en-US" dirty="0"/>
              <a:t>appropriate predictions.</a:t>
            </a:r>
            <a:endParaRPr lang="en-UA" dirty="0"/>
          </a:p>
        </p:txBody>
      </p:sp>
    </p:spTree>
    <p:extLst>
      <p:ext uri="{BB962C8B-B14F-4D97-AF65-F5344CB8AC3E}">
        <p14:creationId xmlns:p14="http://schemas.microsoft.com/office/powerpoint/2010/main" val="3927950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16DAA-1ACF-4343-A637-D55C4A5DE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Solution</a:t>
            </a:r>
          </a:p>
        </p:txBody>
      </p:sp>
      <p:graphicFrame>
        <p:nvGraphicFramePr>
          <p:cNvPr id="4" name="Content Placeholder 4" descr="timeline SmartArt graphic&#10;">
            <a:extLst>
              <a:ext uri="{FF2B5EF4-FFF2-40B4-BE49-F238E27FC236}">
                <a16:creationId xmlns:a16="http://schemas.microsoft.com/office/drawing/2014/main" id="{E246B7D8-C843-490A-A5BB-04DFA74A3D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5104172"/>
              </p:ext>
            </p:extLst>
          </p:nvPr>
        </p:nvGraphicFramePr>
        <p:xfrm>
          <a:off x="1066800" y="1252728"/>
          <a:ext cx="100584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E614C4-AF93-47E4-AAAE-E508A893E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lvl="0" rtl="0"/>
            <a:r>
              <a:rPr lang="en-GB" dirty="0"/>
              <a:t>Test task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B6466-CC56-4078-BB0C-7A0D5CB3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lvl="0" rtl="0"/>
            <a:fld id="{D76B855D-E9CC-4FF8-AD85-6CDC7B89A0DE}" type="slidenum">
              <a:rPr lang="en-GB" smtClean="0"/>
              <a:pPr lvl="0" rtl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42647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45C6405-9D6C-48F5-9EFB-4CF1F3193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E3A3A9-5E96-4CDD-A971-9C272EFD97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3816" y="1691640"/>
            <a:ext cx="5148072" cy="4664710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en-GB" dirty="0"/>
              <a:t>Language model did not well and we may assume that description cannot say a lot about company’s funding, we need to relay on </a:t>
            </a:r>
            <a:r>
              <a:rPr lang="en-US" dirty="0"/>
              <a:t>objective factors such as: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i="0" u="none" strike="noStrike" dirty="0">
                <a:solidFill>
                  <a:srgbClr val="000000"/>
                </a:solidFill>
                <a:effectLst/>
              </a:rPr>
              <a:t>Last Equity Funding Amount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i="0" u="none" strike="noStrike" dirty="0">
                <a:solidFill>
                  <a:srgbClr val="000000"/>
                </a:solidFill>
                <a:effectLst/>
              </a:rPr>
              <a:t>Last Funding Amount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i="0" u="none" strike="noStrike" dirty="0">
                <a:solidFill>
                  <a:srgbClr val="000000"/>
                </a:solidFill>
                <a:effectLst/>
              </a:rPr>
              <a:t>Number of Founders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i="0" u="none" strike="noStrike" dirty="0">
                <a:solidFill>
                  <a:srgbClr val="000000"/>
                </a:solidFill>
                <a:effectLst/>
              </a:rPr>
              <a:t>Number of Investors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i="0" u="none" strike="noStrike" dirty="0">
                <a:solidFill>
                  <a:srgbClr val="000000"/>
                </a:solidFill>
                <a:effectLst/>
              </a:rPr>
              <a:t>Similar Companies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i="0" u="none" strike="noStrike" dirty="0">
                <a:solidFill>
                  <a:srgbClr val="000000"/>
                </a:solidFill>
                <a:effectLst/>
              </a:rPr>
              <a:t>Active Tech Count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i="0" u="none" strike="noStrike" dirty="0">
                <a:solidFill>
                  <a:srgbClr val="000000"/>
                </a:solidFill>
                <a:effectLst/>
              </a:rPr>
              <a:t>Trend Score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E0C27B2A-1D72-43E3-82D3-29739485A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Test task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C4D09A1-D96F-4BFC-8475-2F079EAD8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GB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sz="1200" b="0" i="0" u="none" strike="noStrike" kern="1200" cap="none" spc="0" normalizeH="0" baseline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89423B38-E07B-F34A-8BFE-392980FD105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15460" r="15460"/>
          <a:stretch>
            <a:fillRect/>
          </a:stretch>
        </p:blipFill>
        <p:spPr/>
      </p:pic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F8D37A08-B3B5-2D40-B271-16EADAD3B13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17096" r="170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839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706C9-F26D-46CA-93BF-8C27012F6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Thank you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5D06EF-9416-46F7-8230-B49EE1269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lvl="0" rtl="0"/>
            <a:r>
              <a:rPr lang="en-GB" dirty="0"/>
              <a:t>Test task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9025F-68D1-4F50-8480-3F981455D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lvl="0" rtl="0"/>
            <a:fld id="{D76B855D-E9CC-4FF8-AD85-6CDC7B89A0DE}" type="slidenum">
              <a:rPr lang="en-GB" smtClean="0"/>
              <a:pPr lvl="0" rtl="0"/>
              <a:t>8</a:t>
            </a:fld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0B6E0-1F7C-4E6A-87B1-554ADE739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n-GB" sz="1800" dirty="0"/>
              <a:t>Made by</a:t>
            </a:r>
          </a:p>
          <a:p>
            <a:pPr rtl="0"/>
            <a:r>
              <a:rPr lang="en-GB" sz="1800" dirty="0" err="1"/>
              <a:t>Ihor</a:t>
            </a:r>
            <a:r>
              <a:rPr lang="en-GB" sz="1800" dirty="0"/>
              <a:t> </a:t>
            </a:r>
            <a:r>
              <a:rPr lang="en-GB" sz="1800" dirty="0" err="1"/>
              <a:t>Olkhovatyi</a:t>
            </a:r>
            <a:endParaRPr lang="en-GB" sz="1800" dirty="0"/>
          </a:p>
          <a:p>
            <a:pPr rtl="0"/>
            <a:endParaRPr lang="en-GB" sz="1800" dirty="0"/>
          </a:p>
          <a:p>
            <a:pPr rtl="0"/>
            <a:r>
              <a:rPr lang="en-GB" sz="1800" dirty="0" err="1"/>
              <a:t>olkhovatyi@yahoo.com</a:t>
            </a:r>
            <a:endParaRPr lang="en-GB" sz="1800" dirty="0"/>
          </a:p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2258905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3D3D887-4EBB-4786-8316-C89D0BB9706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613E4D1-157A-4FD3-BF11-7582A03ADF3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BBC4E2F-F3E1-4F05-9206-4E311F2B3D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TM78504181</Template>
  <TotalTime>0</TotalTime>
  <Words>347</Words>
  <Application>Microsoft Macintosh PowerPoint</Application>
  <PresentationFormat>Widescreen</PresentationFormat>
  <Paragraphs>69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Avenir Next LT Pro</vt:lpstr>
      <vt:lpstr>Calibri</vt:lpstr>
      <vt:lpstr>Tw Cen MT</vt:lpstr>
      <vt:lpstr>ShapesVTI</vt:lpstr>
      <vt:lpstr>Test task</vt:lpstr>
      <vt:lpstr>Agenda</vt:lpstr>
      <vt:lpstr>Problem statement</vt:lpstr>
      <vt:lpstr>Approach</vt:lpstr>
      <vt:lpstr>Nuances</vt:lpstr>
      <vt:lpstr>Solution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2020-09-02T01:08:08Z</dcterms:created>
  <dcterms:modified xsi:type="dcterms:W3CDTF">2023-02-20T14:07:02Z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